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70" r:id="rId5"/>
    <p:sldId id="259" r:id="rId6"/>
    <p:sldId id="273" r:id="rId7"/>
    <p:sldId id="268" r:id="rId8"/>
    <p:sldId id="261" r:id="rId9"/>
    <p:sldId id="257" r:id="rId10"/>
    <p:sldId id="258" r:id="rId11"/>
    <p:sldId id="269" r:id="rId12"/>
    <p:sldId id="272" r:id="rId13"/>
    <p:sldId id="274" r:id="rId14"/>
    <p:sldId id="263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66FFFF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E6EA-209B-420F-B9F6-AFBA57DD74E6}" type="datetimeFigureOut">
              <a:rPr lang="tr-TR" smtClean="0"/>
              <a:pPr/>
              <a:t>6.5.2019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F5D3-8C0D-4AAE-99FF-0525284B63C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E6EA-209B-420F-B9F6-AFBA57DD74E6}" type="datetimeFigureOut">
              <a:rPr lang="tr-TR" smtClean="0"/>
              <a:pPr/>
              <a:t>6.5.2019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F5D3-8C0D-4AAE-99FF-0525284B63C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E6EA-209B-420F-B9F6-AFBA57DD74E6}" type="datetimeFigureOut">
              <a:rPr lang="tr-TR" smtClean="0"/>
              <a:pPr/>
              <a:t>6.5.2019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F5D3-8C0D-4AAE-99FF-0525284B63C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E6EA-209B-420F-B9F6-AFBA57DD74E6}" type="datetimeFigureOut">
              <a:rPr lang="tr-TR" smtClean="0"/>
              <a:pPr/>
              <a:t>6.5.2019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F5D3-8C0D-4AAE-99FF-0525284B63C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E6EA-209B-420F-B9F6-AFBA57DD74E6}" type="datetimeFigureOut">
              <a:rPr lang="tr-TR" smtClean="0"/>
              <a:pPr/>
              <a:t>6.5.2019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F5D3-8C0D-4AAE-99FF-0525284B63C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E6EA-209B-420F-B9F6-AFBA57DD74E6}" type="datetimeFigureOut">
              <a:rPr lang="tr-TR" smtClean="0"/>
              <a:pPr/>
              <a:t>6.5.2019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F5D3-8C0D-4AAE-99FF-0525284B63C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E6EA-209B-420F-B9F6-AFBA57DD74E6}" type="datetimeFigureOut">
              <a:rPr lang="tr-TR" smtClean="0"/>
              <a:pPr/>
              <a:t>6.5.2019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F5D3-8C0D-4AAE-99FF-0525284B63C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E6EA-209B-420F-B9F6-AFBA57DD74E6}" type="datetimeFigureOut">
              <a:rPr lang="tr-TR" smtClean="0"/>
              <a:pPr/>
              <a:t>6.5.2019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F5D3-8C0D-4AAE-99FF-0525284B63C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E6EA-209B-420F-B9F6-AFBA57DD74E6}" type="datetimeFigureOut">
              <a:rPr lang="tr-TR" smtClean="0"/>
              <a:pPr/>
              <a:t>6.5.2019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F5D3-8C0D-4AAE-99FF-0525284B63C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E6EA-209B-420F-B9F6-AFBA57DD74E6}" type="datetimeFigureOut">
              <a:rPr lang="tr-TR" smtClean="0"/>
              <a:pPr/>
              <a:t>6.5.2019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F5D3-8C0D-4AAE-99FF-0525284B63C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E6EA-209B-420F-B9F6-AFBA57DD74E6}" type="datetimeFigureOut">
              <a:rPr lang="tr-TR" smtClean="0"/>
              <a:pPr/>
              <a:t>6.5.2019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F5D3-8C0D-4AAE-99FF-0525284B63C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BE6EA-209B-420F-B9F6-AFBA57DD74E6}" type="datetimeFigureOut">
              <a:rPr lang="tr-TR" smtClean="0"/>
              <a:pPr/>
              <a:t>6.5.2019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0F5D3-8C0D-4AAE-99FF-0525284B63C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Rehberlik Odası\Desktop\14152903_okul0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5658" y="2584460"/>
            <a:ext cx="6092684" cy="4059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Dikdörtgen"/>
          <p:cNvSpPr/>
          <p:nvPr/>
        </p:nvSpPr>
        <p:spPr>
          <a:xfrm>
            <a:off x="285720" y="71414"/>
            <a:ext cx="864399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BOZÜYÜK </a:t>
            </a:r>
          </a:p>
          <a:p>
            <a:pPr algn="ctr"/>
            <a:r>
              <a:rPr lang="tr-TR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ANADOLU İMAM HATİP LİSESİ</a:t>
            </a:r>
            <a:endParaRPr lang="tr-TR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ehberlik Odası\Desktop\indi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5286388"/>
            <a:ext cx="2357422" cy="1571612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2014 yılında;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>
                <a:solidFill>
                  <a:srgbClr val="FF0000"/>
                </a:solidFill>
              </a:rPr>
              <a:t>	</a:t>
            </a:r>
            <a:r>
              <a:rPr lang="tr-TR" dirty="0" smtClean="0"/>
              <a:t>16 öğrencimiz 2 yıllık 8 öğrencimiz 4 yıllık</a:t>
            </a:r>
          </a:p>
          <a:p>
            <a:r>
              <a:rPr lang="tr-TR" dirty="0" smtClean="0"/>
              <a:t>2015 yılında;</a:t>
            </a:r>
          </a:p>
          <a:p>
            <a:pPr>
              <a:buNone/>
            </a:pPr>
            <a:r>
              <a:rPr lang="tr-TR" dirty="0" smtClean="0"/>
              <a:t>		12 öğrencimiz 2 yıllık 11 öğrencimiz 4 yıllık</a:t>
            </a:r>
          </a:p>
          <a:p>
            <a:r>
              <a:rPr lang="tr-TR" dirty="0" smtClean="0"/>
              <a:t>2016 yılında;</a:t>
            </a:r>
          </a:p>
          <a:p>
            <a:pPr>
              <a:buNone/>
            </a:pPr>
            <a:r>
              <a:rPr lang="tr-TR" dirty="0" smtClean="0"/>
              <a:t>		24 öğrencimiz 2 yıllık 14 öğrencimiz 4 yıllık</a:t>
            </a:r>
          </a:p>
          <a:p>
            <a:r>
              <a:rPr lang="tr-TR" dirty="0" smtClean="0"/>
              <a:t>2017 yılında;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smtClean="0"/>
              <a:t>12 </a:t>
            </a:r>
            <a:r>
              <a:rPr lang="tr-TR" dirty="0" smtClean="0"/>
              <a:t>öğrencimiz 2 yıllık </a:t>
            </a:r>
            <a:r>
              <a:rPr lang="tr-TR" dirty="0" smtClean="0"/>
              <a:t>19 </a:t>
            </a:r>
            <a:r>
              <a:rPr lang="tr-TR" dirty="0" smtClean="0"/>
              <a:t>öğrencimiz 4 yıllık</a:t>
            </a:r>
          </a:p>
          <a:p>
            <a:r>
              <a:rPr lang="tr-TR" dirty="0" smtClean="0"/>
              <a:t>2018 yılında;</a:t>
            </a:r>
          </a:p>
          <a:p>
            <a:pPr>
              <a:buNone/>
            </a:pPr>
            <a:r>
              <a:rPr lang="tr-TR" dirty="0" smtClean="0"/>
              <a:t>		8 öğrencimiz 2 yıllık 18 öğrencimiz 4 yıllık</a:t>
            </a:r>
          </a:p>
          <a:p>
            <a:pPr>
              <a:buNone/>
            </a:pPr>
            <a:r>
              <a:rPr lang="tr-TR" dirty="0" smtClean="0"/>
              <a:t>üniversitelere yerleşmişlerdir. </a:t>
            </a:r>
          </a:p>
          <a:p>
            <a:pPr lvl="6"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Okulumuzda</a:t>
            </a:r>
            <a:r>
              <a:rPr lang="tr-TR" dirty="0" smtClean="0"/>
              <a:t>;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programları </a:t>
            </a:r>
            <a:r>
              <a:rPr lang="tr-TR" dirty="0" smtClean="0"/>
              <a:t>uygulanmaktadır</a:t>
            </a:r>
            <a:r>
              <a:rPr lang="tr-TR" dirty="0"/>
              <a:t>.</a:t>
            </a:r>
          </a:p>
          <a:p>
            <a:endParaRPr lang="tr-TR" dirty="0"/>
          </a:p>
        </p:txBody>
      </p:sp>
      <p:pic>
        <p:nvPicPr>
          <p:cNvPr id="6146" name="Picture 2" descr="C:\Users\Rehberlik Odası\Desktop\ind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428868"/>
            <a:ext cx="5214974" cy="3286148"/>
          </a:xfrm>
          <a:prstGeom prst="rect">
            <a:avLst/>
          </a:prstGeom>
          <a:noFill/>
        </p:spPr>
      </p:pic>
      <p:sp>
        <p:nvSpPr>
          <p:cNvPr id="6" name="5 Bulut Belirtme Çizgisi"/>
          <p:cNvSpPr/>
          <p:nvPr/>
        </p:nvSpPr>
        <p:spPr>
          <a:xfrm>
            <a:off x="6357950" y="2357430"/>
            <a:ext cx="1785950" cy="1071570"/>
          </a:xfrm>
          <a:prstGeom prst="cloudCallout">
            <a:avLst>
              <a:gd name="adj1" fmla="val -93005"/>
              <a:gd name="adj2" fmla="val 5306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   SÖZEL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6 Bulut Belirtme Çizgisi"/>
          <p:cNvSpPr/>
          <p:nvPr/>
        </p:nvSpPr>
        <p:spPr>
          <a:xfrm>
            <a:off x="4000496" y="1000108"/>
            <a:ext cx="1785950" cy="1071570"/>
          </a:xfrm>
          <a:prstGeom prst="cloudCallout">
            <a:avLst>
              <a:gd name="adj1" fmla="val -1710"/>
              <a:gd name="adj2" fmla="val 16250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accent3">
                    <a:lumMod val="50000"/>
                  </a:schemeClr>
                </a:solidFill>
              </a:rPr>
              <a:t>EŞİT AĞIRLIK</a:t>
            </a:r>
            <a:endParaRPr lang="tr-T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7 Bulut Belirtme Çizgisi"/>
          <p:cNvSpPr/>
          <p:nvPr/>
        </p:nvSpPr>
        <p:spPr>
          <a:xfrm>
            <a:off x="1285852" y="2143116"/>
            <a:ext cx="1785950" cy="1143008"/>
          </a:xfrm>
          <a:prstGeom prst="cloudCallout">
            <a:avLst>
              <a:gd name="adj1" fmla="val 118578"/>
              <a:gd name="adj2" fmla="val 7949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  SAYISAL</a:t>
            </a:r>
            <a:endParaRPr lang="tr-TR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ehberlik Odası\Desktop\resim\indir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857760"/>
            <a:ext cx="2714612" cy="2000240"/>
          </a:xfrm>
          <a:prstGeom prst="rect">
            <a:avLst/>
          </a:prstGeom>
          <a:noFill/>
        </p:spPr>
      </p:pic>
      <p:pic>
        <p:nvPicPr>
          <p:cNvPr id="1026" name="Picture 2" descr="C:\Users\Rehberlik Odası\Desktop\resim\indir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42852"/>
            <a:ext cx="1831966" cy="1831966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74911"/>
            <a:ext cx="8401080" cy="4197361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Uluslar arası ve Ulusal Mesleki Yarışmalar</a:t>
            </a:r>
          </a:p>
          <a:p>
            <a:r>
              <a:rPr lang="tr-TR" dirty="0" smtClean="0"/>
              <a:t>Kültürel geziler</a:t>
            </a:r>
          </a:p>
          <a:p>
            <a:r>
              <a:rPr lang="tr-TR" dirty="0" smtClean="0"/>
              <a:t>Okul içi spor ve satranç turnuvaları</a:t>
            </a:r>
          </a:p>
          <a:p>
            <a:r>
              <a:rPr lang="tr-TR" dirty="0" smtClean="0"/>
              <a:t>Dart ve Bocce de milli sporcularımız,                              Türkiye finali</a:t>
            </a:r>
          </a:p>
          <a:p>
            <a:r>
              <a:rPr lang="tr-TR" dirty="0" smtClean="0"/>
              <a:t>Voleybol turnuvası</a:t>
            </a:r>
          </a:p>
          <a:p>
            <a:r>
              <a:rPr lang="tr-TR" dirty="0" smtClean="0"/>
              <a:t>Bireysel olarak karate, güreş branşıyla                                    ilgilenen öğrencilerimiz il turnuvalarına                      katılmaktadır</a:t>
            </a:r>
          </a:p>
        </p:txBody>
      </p:sp>
      <p:sp>
        <p:nvSpPr>
          <p:cNvPr id="4" name="3 Dikdörtgen"/>
          <p:cNvSpPr/>
          <p:nvPr/>
        </p:nvSpPr>
        <p:spPr>
          <a:xfrm>
            <a:off x="1785950" y="285728"/>
            <a:ext cx="742952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Kültürel ve Sportif Faaliyetlerimiz</a:t>
            </a:r>
            <a:endParaRPr lang="tr-T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25963"/>
          </a:xfrm>
        </p:spPr>
        <p:txBody>
          <a:bodyPr/>
          <a:lstStyle/>
          <a:p>
            <a:r>
              <a:rPr lang="tr-TR" dirty="0" smtClean="0"/>
              <a:t>Kuran Okuma ve Hafızlık yarışmalarında il birinciliği(Aydın Bölge Finaline gidildi.)</a:t>
            </a:r>
          </a:p>
          <a:p>
            <a:r>
              <a:rPr lang="tr-TR" dirty="0" smtClean="0"/>
              <a:t>Ezan Okuma ve Hutbe il ikinciliği</a:t>
            </a:r>
          </a:p>
          <a:p>
            <a:r>
              <a:rPr lang="tr-TR" dirty="0" smtClean="0"/>
              <a:t>Dart il üçüncülüğü</a:t>
            </a:r>
          </a:p>
          <a:p>
            <a:r>
              <a:rPr lang="tr-TR" dirty="0" smtClean="0"/>
              <a:t>Bocce grup lideri olarak Mersin il finali</a:t>
            </a:r>
          </a:p>
          <a:p>
            <a:r>
              <a:rPr lang="tr-TR" dirty="0" smtClean="0"/>
              <a:t>Bocce milli sporcusu öğrencimiz Tayland’da.</a:t>
            </a:r>
            <a:endParaRPr lang="tr-TR" dirty="0"/>
          </a:p>
        </p:txBody>
      </p:sp>
      <p:pic>
        <p:nvPicPr>
          <p:cNvPr id="1026" name="Picture 2" descr="C:\Users\Rehberlik Odası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357166"/>
            <a:ext cx="1047772" cy="1609285"/>
          </a:xfrm>
          <a:prstGeom prst="rect">
            <a:avLst/>
          </a:prstGeom>
          <a:noFill/>
        </p:spPr>
      </p:pic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5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Derecelerimiz</a:t>
            </a:r>
            <a:endParaRPr lang="tr-TR" sz="54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894766830"/>
              </p:ext>
            </p:extLst>
          </p:nvPr>
        </p:nvGraphicFramePr>
        <p:xfrm>
          <a:off x="214282" y="723761"/>
          <a:ext cx="8786874" cy="488060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{FABFCF23-3B69-468F-B69F-88F6DE6A72F2}</a:tableStyleId>
              </a:tblPr>
              <a:tblGrid>
                <a:gridCol w="4393437"/>
                <a:gridCol w="4393437"/>
              </a:tblGrid>
              <a:tr h="407807">
                <a:tc>
                  <a:txBody>
                    <a:bodyPr/>
                    <a:lstStyle/>
                    <a:p>
                      <a:r>
                        <a:rPr lang="tr-TR" dirty="0" smtClean="0"/>
                        <a:t>GÜÇLÜ YÖNLERİMİZ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703884">
                <a:tc gridSpan="2">
                  <a:txBody>
                    <a:bodyPr/>
                    <a:lstStyle/>
                    <a:p>
                      <a:r>
                        <a:rPr lang="tr-TR" dirty="0" smtClean="0"/>
                        <a:t>1.Erkek</a:t>
                      </a:r>
                      <a:r>
                        <a:rPr lang="tr-TR" baseline="0" dirty="0" smtClean="0"/>
                        <a:t> ö</a:t>
                      </a:r>
                      <a:r>
                        <a:rPr lang="tr-TR" dirty="0" smtClean="0"/>
                        <a:t>ğrencilerimiz için yatılı kısmın olması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(Yatılı öğrenciler için konaklama, etüt, yemek imkanı)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50540">
                <a:tc gridSpan="2">
                  <a:txBody>
                    <a:bodyPr/>
                    <a:lstStyle/>
                    <a:p>
                      <a:r>
                        <a:rPr lang="tr-TR" dirty="0" smtClean="0"/>
                        <a:t>2.Dışarıdan gelen öğrencilerimiz için servis imkanı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81964">
                <a:tc gridSpan="2">
                  <a:txBody>
                    <a:bodyPr/>
                    <a:lstStyle/>
                    <a:p>
                      <a:r>
                        <a:rPr lang="tr-TR" dirty="0" smtClean="0"/>
                        <a:t>3.Tüm öğrencilerimiz için okul yemekhanesinde öğle arası yemek yeme imkanı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36082">
                <a:tc gridSpan="2">
                  <a:txBody>
                    <a:bodyPr/>
                    <a:lstStyle/>
                    <a:p>
                      <a:r>
                        <a:rPr lang="tr-TR" dirty="0" smtClean="0"/>
                        <a:t>4.Okulun araç gereç ve teknik donanım açısından zengin olması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07807">
                <a:tc gridSpan="2">
                  <a:txBody>
                    <a:bodyPr/>
                    <a:lstStyle/>
                    <a:p>
                      <a:r>
                        <a:rPr lang="tr-TR" dirty="0" smtClean="0"/>
                        <a:t>5.Sınıf mevcutlarının az olması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07807">
                <a:tc gridSpan="2">
                  <a:txBody>
                    <a:bodyPr/>
                    <a:lstStyle/>
                    <a:p>
                      <a:r>
                        <a:rPr lang="tr-TR" dirty="0" smtClean="0"/>
                        <a:t>6.Öğretmen kadrosunun yeterli olması.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07807">
                <a:tc gridSpan="2">
                  <a:txBody>
                    <a:bodyPr/>
                    <a:lstStyle/>
                    <a:p>
                      <a:r>
                        <a:rPr lang="tr-TR" dirty="0" smtClean="0"/>
                        <a:t>7.Öğretmenler-öğrenciler  arası diyaloğun iyi olması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07807">
                <a:tc gridSpan="2">
                  <a:txBody>
                    <a:bodyPr/>
                    <a:lstStyle/>
                    <a:p>
                      <a:r>
                        <a:rPr lang="tr-TR" dirty="0" smtClean="0"/>
                        <a:t>8.Öğrencilerin ders dışı planlı bir programının, Etüt Saatlerinin olması.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07807">
                <a:tc gridSpan="2">
                  <a:txBody>
                    <a:bodyPr/>
                    <a:lstStyle/>
                    <a:p>
                      <a:r>
                        <a:rPr lang="tr-TR" dirty="0" smtClean="0"/>
                        <a:t>9.Sportif etkinliklerin yapılabileceği alanların varlığı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61295">
                <a:tc gridSpan="2">
                  <a:txBody>
                    <a:bodyPr/>
                    <a:lstStyle/>
                    <a:p>
                      <a:r>
                        <a:rPr lang="tr-TR" dirty="0" smtClean="0"/>
                        <a:t>10.Öğrencilerin yardım alabileceği Rehberlik servisinin bulunması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3795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4294967295"/>
          </p:nvPr>
        </p:nvSpPr>
        <p:spPr>
          <a:xfrm>
            <a:off x="285720" y="1928802"/>
            <a:ext cx="8595360" cy="3286148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chemeClr val="tx1"/>
                </a:solidFill>
              </a:rPr>
              <a:t>	</a:t>
            </a:r>
            <a:r>
              <a:rPr lang="tr-TR" dirty="0" smtClean="0">
                <a:solidFill>
                  <a:schemeClr val="tx1"/>
                </a:solidFill>
              </a:rPr>
              <a:t>8 </a:t>
            </a:r>
            <a:r>
              <a:rPr lang="tr-TR" dirty="0">
                <a:solidFill>
                  <a:schemeClr val="tx1"/>
                </a:solidFill>
              </a:rPr>
              <a:t>yıllık eğitim üzerine ,  4 yıl süreli akademik ve dini eğitim veren hem mesleğe hem de yüksek öğretime öğrenci hazırlayan Milli Eğitim Bakanlığı’na bağlı eğitim </a:t>
            </a:r>
            <a:r>
              <a:rPr lang="tr-TR" dirty="0" smtClean="0">
                <a:solidFill>
                  <a:schemeClr val="tx1"/>
                </a:solidFill>
              </a:rPr>
              <a:t>kurumlarıdır</a:t>
            </a:r>
            <a:r>
              <a:rPr lang="tr-TR" dirty="0">
                <a:solidFill>
                  <a:schemeClr val="tx1"/>
                </a:solidFill>
              </a:rPr>
              <a:t>.</a:t>
            </a:r>
          </a:p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1357290" y="714356"/>
            <a:ext cx="63579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İmam Hatip Liseleri</a:t>
            </a:r>
          </a:p>
        </p:txBody>
      </p:sp>
      <p:pic>
        <p:nvPicPr>
          <p:cNvPr id="1026" name="Picture 2" descr="C:\Users\Rehberlik Odası\Desktop\resim\ind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055848"/>
            <a:ext cx="3338519" cy="262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9131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2260623"/>
            <a:ext cx="8501122" cy="3954459"/>
          </a:xfrm>
        </p:spPr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</a:rPr>
              <a:t>	Milli, manevi  ve ahlaki değerlerimizin kaybolmaya yüz tuttuğu  bir dönemde çocuklarımızın değerlere bağlı  ailesini, vatanını, milletini seven  ve onlara  hizmet etmeye namzet inançlı ve ahlaki birer fert olarak yetişmeleri için önemlidir.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543737" y="714356"/>
            <a:ext cx="810022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İmam Hatip Okullarının Önemi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Rehberlik Odası\Desktop\resim\indir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500570"/>
            <a:ext cx="3071834" cy="222888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3 Dikdörtgen"/>
          <p:cNvSpPr/>
          <p:nvPr/>
        </p:nvSpPr>
        <p:spPr>
          <a:xfrm>
            <a:off x="642910" y="285728"/>
            <a:ext cx="79063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tr-TR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İmam Hatip Liselerine Giriş</a:t>
            </a:r>
            <a:endParaRPr lang="tr-TR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357158" y="1285860"/>
            <a:ext cx="79296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	Bozüyük Anadolu İmam Hatip Lisesinde; ilçemizdeki diğer liselerdeki gibi (Fen Lisesi hariç) ‘Merkezi Sınav’ istenmemektedir. Yerel yerleştirme ile öğrenci alınmaktadır. </a:t>
            </a:r>
          </a:p>
          <a:p>
            <a:endParaRPr lang="tr-TR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Yerel Yerleştirme Koşulları;</a:t>
            </a:r>
          </a:p>
          <a:p>
            <a:pPr>
              <a:buFont typeface="Arial" pitchFamily="34" charset="0"/>
              <a:buChar char="•"/>
            </a:pP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Öğrencinin Not ortalaması</a:t>
            </a:r>
          </a:p>
          <a:p>
            <a:pPr>
              <a:buFont typeface="Arial" pitchFamily="34" charset="0"/>
              <a:buChar char="•"/>
            </a:pP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Devamsızlığı</a:t>
            </a:r>
          </a:p>
          <a:p>
            <a:pPr>
              <a:buFont typeface="Arial" pitchFamily="34" charset="0"/>
              <a:buChar char="•"/>
            </a:pP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Adreste bulunuşluk vb. 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Rehberlik Odası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93818" y="3857628"/>
            <a:ext cx="2778745" cy="2928958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5429264"/>
          </a:xfrm>
        </p:spPr>
        <p:txBody>
          <a:bodyPr>
            <a:normAutofit/>
          </a:bodyPr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pPr marL="285750" indent="-285750">
              <a:buNone/>
            </a:pPr>
            <a:r>
              <a:rPr lang="tr-TR" dirty="0" smtClean="0"/>
              <a:t>	9. Sınıflar ders müfredatı tüm liselerde ortaktır.</a:t>
            </a:r>
          </a:p>
          <a:p>
            <a:pPr marL="285750" indent="-285750"/>
            <a:r>
              <a:rPr lang="tr-TR" dirty="0" smtClean="0"/>
              <a:t> Okulumuzda ortak dersler (Fizik,Kimya,Biyoloji,Türkçe,Tarih,Matematik vs.) yanında , Kuranı Kerim, Arapça, Temel                                Dini Bilgiler ve diğer İmam Hatip                                        Meslek Dersleri okutulmaktadır.</a:t>
            </a:r>
          </a:p>
          <a:p>
            <a:pPr marL="285750" indent="-285750"/>
            <a:r>
              <a:rPr lang="tr-TR" dirty="0" smtClean="0"/>
              <a:t>10.sınıftan itibaren seçtiğiniz alana                               göre seçmeli dersleri alabilirsiniz.</a:t>
            </a:r>
          </a:p>
          <a:p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285720" y="285728"/>
            <a:ext cx="864399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İmam Hatip Liselerinde Görülen Dersler</a:t>
            </a:r>
            <a:endParaRPr lang="tr-TR" sz="5400" b="1" cap="none" spc="0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ehberlik Odası\Desktop\k_05091633_etkiliderscalis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9358" y="0"/>
            <a:ext cx="2914642" cy="2166550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-428660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ln>
                  <a:prstDash val="solid"/>
                </a:ln>
                <a:solidFill>
                  <a:srgbClr val="0070C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Haftalık Ders Saatleri</a:t>
            </a:r>
            <a:r>
              <a:rPr lang="tr-TR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tr-TR" b="1" dirty="0" smtClean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357158" y="2357428"/>
          <a:ext cx="8429684" cy="3653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1"/>
                <a:gridCol w="2107421"/>
                <a:gridCol w="2107421"/>
                <a:gridCol w="2107421"/>
              </a:tblGrid>
              <a:tr h="608967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11 SAYISAL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11 SÖZEL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12 SAYISAL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12 SÖZEL</a:t>
                      </a:r>
                      <a:endParaRPr lang="tr-TR" dirty="0"/>
                    </a:p>
                  </a:txBody>
                  <a:tcPr/>
                </a:tc>
              </a:tr>
              <a:tr h="608967">
                <a:tc>
                  <a:txBody>
                    <a:bodyPr/>
                    <a:lstStyle/>
                    <a:p>
                      <a:r>
                        <a:rPr lang="tr-TR" dirty="0" smtClean="0"/>
                        <a:t>6 SAAT 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5 SAAT MATEMATİK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6 SAAT MATEMATİK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4 SAAT MATEMATİK</a:t>
                      </a:r>
                    </a:p>
                  </a:txBody>
                  <a:tcPr/>
                </a:tc>
              </a:tr>
              <a:tr h="608967">
                <a:tc>
                  <a:txBody>
                    <a:bodyPr/>
                    <a:lstStyle/>
                    <a:p>
                      <a:r>
                        <a:rPr lang="tr-TR" dirty="0" smtClean="0"/>
                        <a:t>4 SAAT FİZİK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 SAAT COĞRAFYA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 SAAT FİZİK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4 SAAT COĞRAFYA</a:t>
                      </a:r>
                    </a:p>
                  </a:txBody>
                  <a:tcPr/>
                </a:tc>
              </a:tr>
              <a:tr h="608967">
                <a:tc>
                  <a:txBody>
                    <a:bodyPr/>
                    <a:lstStyle/>
                    <a:p>
                      <a:r>
                        <a:rPr lang="tr-TR" dirty="0" smtClean="0"/>
                        <a:t>3 SAAT KİMYA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 SAAT TDE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 SAAT KİMYA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 SAAT MANTIK</a:t>
                      </a:r>
                      <a:endParaRPr lang="tr-TR" dirty="0"/>
                    </a:p>
                  </a:txBody>
                  <a:tcPr/>
                </a:tc>
              </a:tr>
              <a:tr h="608967">
                <a:tc>
                  <a:txBody>
                    <a:bodyPr/>
                    <a:lstStyle/>
                    <a:p>
                      <a:r>
                        <a:rPr lang="tr-TR" dirty="0" smtClean="0"/>
                        <a:t>3 SAAT BİYOLOJİ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 SAAT SOSYOLOJİ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 SAAT BİYOLOJİ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 SAAT ÇAĞDAŞ TT</a:t>
                      </a:r>
                      <a:endParaRPr lang="tr-TR" dirty="0"/>
                    </a:p>
                  </a:txBody>
                  <a:tcPr/>
                </a:tc>
              </a:tr>
              <a:tr h="608967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 SAAT PSİKOLOJİ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 SAAT TDE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ehberlik Odası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38944" y="833432"/>
            <a:ext cx="2533650" cy="1809750"/>
          </a:xfrm>
          <a:prstGeom prst="rect">
            <a:avLst/>
          </a:prstGeom>
          <a:noFill/>
        </p:spPr>
      </p:pic>
      <p:sp>
        <p:nvSpPr>
          <p:cNvPr id="3" name="İçerik Yer Tutucusu 2"/>
          <p:cNvSpPr>
            <a:spLocks noGrp="1"/>
          </p:cNvSpPr>
          <p:nvPr>
            <p:ph sz="quarter" idx="4294967295"/>
          </p:nvPr>
        </p:nvSpPr>
        <p:spPr>
          <a:xfrm>
            <a:off x="285720" y="1928802"/>
            <a:ext cx="8595360" cy="4714908"/>
          </a:xfrm>
          <a:prstGeom prst="rect">
            <a:avLst/>
          </a:prstGeom>
        </p:spPr>
        <p:txBody>
          <a:bodyPr/>
          <a:lstStyle/>
          <a:p>
            <a:r>
              <a:rPr lang="tr-TR" sz="2900" dirty="0" smtClean="0">
                <a:solidFill>
                  <a:schemeClr val="tx1"/>
                </a:solidFill>
              </a:rPr>
              <a:t>Üniversite </a:t>
            </a:r>
            <a:r>
              <a:rPr lang="tr-TR" sz="2900" dirty="0">
                <a:solidFill>
                  <a:schemeClr val="tx1"/>
                </a:solidFill>
              </a:rPr>
              <a:t>sınav sonucuna göre </a:t>
            </a:r>
            <a:r>
              <a:rPr lang="tr-TR" sz="2900" i="1" u="sng" dirty="0">
                <a:solidFill>
                  <a:schemeClr val="tx1"/>
                </a:solidFill>
              </a:rPr>
              <a:t>kat sayı engeli </a:t>
            </a:r>
            <a:r>
              <a:rPr lang="tr-TR" sz="2900" i="1" u="sng" dirty="0" smtClean="0">
                <a:solidFill>
                  <a:schemeClr val="tx1"/>
                </a:solidFill>
              </a:rPr>
              <a:t>olmaksızın</a:t>
            </a:r>
            <a:r>
              <a:rPr lang="tr-TR" sz="2900" dirty="0" smtClean="0">
                <a:solidFill>
                  <a:schemeClr val="tx1"/>
                </a:solidFill>
              </a:rPr>
              <a:t>, </a:t>
            </a:r>
            <a:r>
              <a:rPr lang="tr-TR" sz="2900" dirty="0">
                <a:solidFill>
                  <a:schemeClr val="tx1"/>
                </a:solidFill>
              </a:rPr>
              <a:t>yeterli puanı almak şartı ile diledikleri üniversitenin </a:t>
            </a:r>
            <a:r>
              <a:rPr lang="tr-TR" sz="2900" dirty="0" smtClean="0">
                <a:solidFill>
                  <a:schemeClr val="tx1"/>
                </a:solidFill>
              </a:rPr>
              <a:t>fakülte, yüksekokul ve meslek yüksekokullarına </a:t>
            </a:r>
            <a:r>
              <a:rPr lang="tr-TR" sz="2900" dirty="0">
                <a:solidFill>
                  <a:schemeClr val="tx1"/>
                </a:solidFill>
              </a:rPr>
              <a:t>girebilirler</a:t>
            </a:r>
            <a:r>
              <a:rPr lang="tr-TR" sz="2900" dirty="0" smtClean="0">
                <a:solidFill>
                  <a:schemeClr val="tx1"/>
                </a:solidFill>
              </a:rPr>
              <a:t>.</a:t>
            </a:r>
          </a:p>
          <a:p>
            <a:r>
              <a:rPr lang="tr-TR" sz="2900" dirty="0" smtClean="0">
                <a:solidFill>
                  <a:schemeClr val="tx1"/>
                </a:solidFill>
              </a:rPr>
              <a:t>Ayrıca </a:t>
            </a:r>
            <a:r>
              <a:rPr lang="tr-TR" sz="2900" dirty="0">
                <a:solidFill>
                  <a:schemeClr val="tx1"/>
                </a:solidFill>
              </a:rPr>
              <a:t>istedikleri takdirde </a:t>
            </a:r>
            <a:r>
              <a:rPr lang="tr-TR" sz="2900" dirty="0" smtClean="0">
                <a:solidFill>
                  <a:schemeClr val="tx1"/>
                </a:solidFill>
              </a:rPr>
              <a:t>ve şartları </a:t>
            </a:r>
            <a:r>
              <a:rPr lang="tr-TR" sz="2900" dirty="0">
                <a:solidFill>
                  <a:schemeClr val="tx1"/>
                </a:solidFill>
              </a:rPr>
              <a:t>yerine getirdikleri sürece Polis Meslek </a:t>
            </a:r>
            <a:r>
              <a:rPr lang="tr-TR" sz="2900" dirty="0" smtClean="0">
                <a:solidFill>
                  <a:schemeClr val="tx1"/>
                </a:solidFill>
              </a:rPr>
              <a:t>Yüksekokullarına, Astsubay Meslek Yüksekokullarına ve Harp Okullarına gidebilirler</a:t>
            </a:r>
            <a:r>
              <a:rPr lang="tr-TR" sz="2900" dirty="0">
                <a:solidFill>
                  <a:schemeClr val="tx1"/>
                </a:solidFill>
              </a:rPr>
              <a:t>.</a:t>
            </a:r>
          </a:p>
          <a:p>
            <a:r>
              <a:rPr lang="tr-TR" sz="2900" dirty="0">
                <a:solidFill>
                  <a:schemeClr val="tx1"/>
                </a:solidFill>
              </a:rPr>
              <a:t>Mezunlar sınavlarını kazanmak şartı ile </a:t>
            </a:r>
            <a:r>
              <a:rPr lang="tr-TR" sz="2900" dirty="0" smtClean="0">
                <a:solidFill>
                  <a:schemeClr val="tx1"/>
                </a:solidFill>
              </a:rPr>
              <a:t>Diyanet </a:t>
            </a:r>
            <a:r>
              <a:rPr lang="tr-TR" sz="2900" dirty="0">
                <a:solidFill>
                  <a:schemeClr val="tx1"/>
                </a:solidFill>
              </a:rPr>
              <a:t>teşkilatında görev alabilirler.</a:t>
            </a:r>
          </a:p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285720" y="71414"/>
            <a:ext cx="85725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50800"/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İmam Hatip Lisesini Bitiren Öğrenciler</a:t>
            </a:r>
            <a:endParaRPr lang="tr-TR" sz="5400" b="1" cap="none" spc="0" dirty="0">
              <a:ln w="50800"/>
              <a:solidFill>
                <a:schemeClr val="accent6">
                  <a:lumMod val="60000"/>
                  <a:lumOff val="4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081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hberlik Odası\Desktop\ind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285992"/>
            <a:ext cx="5286411" cy="4141715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571472" y="1000108"/>
            <a:ext cx="83148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/>
                <a:solidFill>
                  <a:schemeClr val="accent3"/>
                </a:solidFill>
                <a:effectLst/>
              </a:rPr>
              <a:t>İSTATİSTİKLERLE OKULUMUZ</a:t>
            </a:r>
            <a:endParaRPr lang="tr-TR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ehberlik Odası\Desktop\indir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42876"/>
            <a:ext cx="3147291" cy="2357430"/>
          </a:xfrm>
          <a:prstGeom prst="rect">
            <a:avLst/>
          </a:prstGeom>
          <a:noFill/>
        </p:spPr>
      </p:pic>
      <p:pic>
        <p:nvPicPr>
          <p:cNvPr id="2051" name="Picture 3" descr="C:\Users\Rehberlik Odası\Desktop\indir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6" y="3983142"/>
            <a:ext cx="3857652" cy="2874858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00100" y="1546243"/>
            <a:ext cx="7186634" cy="452596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Okulumuzda;</a:t>
            </a:r>
          </a:p>
          <a:p>
            <a:r>
              <a:rPr lang="tr-TR" dirty="0" smtClean="0"/>
              <a:t>4 Meslek Dersleri Öğretmeni,</a:t>
            </a:r>
          </a:p>
          <a:p>
            <a:r>
              <a:rPr lang="tr-TR" dirty="0" smtClean="0"/>
              <a:t>11 Branş Öğretmeni,</a:t>
            </a:r>
          </a:p>
          <a:p>
            <a:r>
              <a:rPr lang="tr-TR" dirty="0" smtClean="0"/>
              <a:t>1 Rehber Öğretmen görev yapmaktadır</a:t>
            </a:r>
            <a:r>
              <a:rPr lang="tr-TR" dirty="0" smtClean="0">
                <a:solidFill>
                  <a:srgbClr val="FF0000"/>
                </a:solidFill>
              </a:rPr>
              <a:t>.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328</Words>
  <Application>Microsoft Office PowerPoint</Application>
  <PresentationFormat>Ekran Gösterisi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Slayt 1</vt:lpstr>
      <vt:lpstr>Slayt 2</vt:lpstr>
      <vt:lpstr>Slayt 3</vt:lpstr>
      <vt:lpstr>Slayt 4</vt:lpstr>
      <vt:lpstr>Slayt 5</vt:lpstr>
      <vt:lpstr>Haftalık Ders Saatleri </vt:lpstr>
      <vt:lpstr>Slayt 7</vt:lpstr>
      <vt:lpstr>Slayt 8</vt:lpstr>
      <vt:lpstr>Slayt 9</vt:lpstr>
      <vt:lpstr>Slayt 10</vt:lpstr>
      <vt:lpstr>Slayt 11</vt:lpstr>
      <vt:lpstr>Slayt 12</vt:lpstr>
      <vt:lpstr>Derecelerimiz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BOZÜYÜK ANADOLU İMAM HATİP LİSESİ</dc:title>
  <dc:creator>Rehberlik Odası</dc:creator>
  <cp:lastModifiedBy>Rehberlik Odası</cp:lastModifiedBy>
  <cp:revision>48</cp:revision>
  <dcterms:created xsi:type="dcterms:W3CDTF">2017-05-08T06:30:02Z</dcterms:created>
  <dcterms:modified xsi:type="dcterms:W3CDTF">2019-05-06T08:27:56Z</dcterms:modified>
</cp:coreProperties>
</file>